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64" r:id="rId4"/>
    <p:sldId id="267" r:id="rId5"/>
    <p:sldId id="258" r:id="rId6"/>
    <p:sldId id="259" r:id="rId7"/>
    <p:sldId id="261" r:id="rId8"/>
    <p:sldId id="265" r:id="rId9"/>
    <p:sldId id="266" r:id="rId10"/>
    <p:sldId id="260" r:id="rId11"/>
    <p:sldId id="262" r:id="rId12"/>
    <p:sldId id="268"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7" d="100"/>
          <a:sy n="47" d="100"/>
        </p:scale>
        <p:origin x="74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dirty="0"/>
              <a:t>9/9/2015</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dirty="0"/>
              <a:t>9/9/2015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dirty="0"/>
              <a:t>9/9/2015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dirty="0"/>
              <a:t>9/9/2015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8A7C6C-0F39-4D70-8E8D-FE5B9C95FA73}" type="datetimeFigureOut">
              <a:rPr lang="en-US" dirty="0"/>
              <a:t>9/9/2015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dirty="0"/>
              <a:t>9/9/2015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dirty="0"/>
              <a:t>9/9/2015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dirty="0"/>
              <a:t>9/9/2015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dirty="0"/>
              <a:t>9/9/2015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53789A-C914-4DB1-8815-80B5EC7335C5}" type="datetimeFigureOut">
              <a:rPr lang="en-US" dirty="0"/>
              <a:t>9/9/2015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6440AA-91A0-436F-8FDB-C0F939DCAE21}" type="datetimeFigureOut">
              <a:rPr lang="en-US" dirty="0"/>
              <a:t>9/9/2015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dirty="0"/>
              <a:t>9/9/2015</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Lincoln Douglas Debate</a:t>
            </a:r>
            <a:endParaRPr lang="en-US" dirty="0"/>
          </a:p>
        </p:txBody>
      </p:sp>
      <p:sp>
        <p:nvSpPr>
          <p:cNvPr id="3" name="Subtitle 2"/>
          <p:cNvSpPr>
            <a:spLocks noGrp="1"/>
          </p:cNvSpPr>
          <p:nvPr>
            <p:ph type="subTitle" idx="1"/>
          </p:nvPr>
        </p:nvSpPr>
        <p:spPr/>
        <p:txBody>
          <a:bodyPr/>
          <a:lstStyle/>
          <a:p>
            <a:r>
              <a:rPr lang="en-US" dirty="0" smtClean="0"/>
              <a:t>RJ Pellicciotta, Cary Academy</a:t>
            </a:r>
          </a:p>
          <a:p>
            <a:r>
              <a:rPr lang="en-US" dirty="0" smtClean="0"/>
              <a:t>Dogwood Speech &amp; Debate League</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1213" t="-2529" r="984" b="-1921"/>
          <a:stretch/>
        </p:blipFill>
        <p:spPr>
          <a:xfrm>
            <a:off x="8447403" y="292608"/>
            <a:ext cx="3447417" cy="3191256"/>
          </a:xfrm>
          <a:prstGeom prst="rect">
            <a:avLst/>
          </a:prstGeom>
        </p:spPr>
      </p:pic>
    </p:spTree>
    <p:extLst>
      <p:ext uri="{BB962C8B-B14F-4D97-AF65-F5344CB8AC3E}">
        <p14:creationId xmlns:p14="http://schemas.microsoft.com/office/powerpoint/2010/main" val="877633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Philosophical Concepts</a:t>
            </a:r>
            <a:endParaRPr lang="en-US" dirty="0"/>
          </a:p>
        </p:txBody>
      </p:sp>
      <p:sp>
        <p:nvSpPr>
          <p:cNvPr id="3" name="Content Placeholder 2"/>
          <p:cNvSpPr>
            <a:spLocks noGrp="1"/>
          </p:cNvSpPr>
          <p:nvPr>
            <p:ph idx="1"/>
          </p:nvPr>
        </p:nvSpPr>
        <p:spPr/>
        <p:txBody>
          <a:bodyPr/>
          <a:lstStyle/>
          <a:p>
            <a:r>
              <a:rPr lang="en-US" dirty="0" smtClean="0"/>
              <a:t>Moral theories: Deontology </a:t>
            </a:r>
            <a:r>
              <a:rPr lang="en-US" dirty="0"/>
              <a:t>vs </a:t>
            </a:r>
            <a:r>
              <a:rPr lang="en-US" dirty="0" smtClean="0"/>
              <a:t>Consequentialism</a:t>
            </a:r>
          </a:p>
          <a:p>
            <a:r>
              <a:rPr lang="en-US" dirty="0" smtClean="0"/>
              <a:t>Social Contract </a:t>
            </a:r>
          </a:p>
          <a:p>
            <a:r>
              <a:rPr lang="en-US" dirty="0" smtClean="0"/>
              <a:t>Rights</a:t>
            </a:r>
          </a:p>
          <a:p>
            <a:r>
              <a:rPr lang="en-US" dirty="0" smtClean="0"/>
              <a:t>Constitutional Law</a:t>
            </a:r>
          </a:p>
          <a:p>
            <a:endParaRPr lang="en-US" dirty="0"/>
          </a:p>
        </p:txBody>
      </p:sp>
    </p:spTree>
    <p:extLst>
      <p:ext uri="{BB962C8B-B14F-4D97-AF65-F5344CB8AC3E}">
        <p14:creationId xmlns:p14="http://schemas.microsoft.com/office/powerpoint/2010/main" val="3796401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Controversy </a:t>
            </a:r>
            <a:endParaRPr lang="en-US" dirty="0"/>
          </a:p>
        </p:txBody>
      </p:sp>
      <p:sp>
        <p:nvSpPr>
          <p:cNvPr id="3" name="Content Placeholder 2"/>
          <p:cNvSpPr>
            <a:spLocks noGrp="1"/>
          </p:cNvSpPr>
          <p:nvPr>
            <p:ph idx="1"/>
          </p:nvPr>
        </p:nvSpPr>
        <p:spPr/>
        <p:txBody>
          <a:bodyPr/>
          <a:lstStyle/>
          <a:p>
            <a:r>
              <a:rPr lang="en-US" dirty="0" smtClean="0"/>
              <a:t>Burdens</a:t>
            </a:r>
          </a:p>
          <a:p>
            <a:r>
              <a:rPr lang="en-US" dirty="0" smtClean="0"/>
              <a:t>Plans/Counterplans</a:t>
            </a:r>
          </a:p>
          <a:p>
            <a:r>
              <a:rPr lang="en-US" dirty="0" smtClean="0"/>
              <a:t>Theory Arguments</a:t>
            </a:r>
          </a:p>
          <a:p>
            <a:r>
              <a:rPr lang="en-US" dirty="0" err="1" smtClean="0"/>
              <a:t>Kritiks</a:t>
            </a:r>
            <a:endParaRPr lang="en-US" dirty="0" smtClean="0"/>
          </a:p>
          <a:p>
            <a:endParaRPr lang="en-US" dirty="0"/>
          </a:p>
        </p:txBody>
      </p:sp>
    </p:spTree>
    <p:extLst>
      <p:ext uri="{BB962C8B-B14F-4D97-AF65-F5344CB8AC3E}">
        <p14:creationId xmlns:p14="http://schemas.microsoft.com/office/powerpoint/2010/main" val="3902361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Tips</a:t>
            </a:r>
            <a:endParaRPr lang="en-US" dirty="0"/>
          </a:p>
        </p:txBody>
      </p:sp>
      <p:sp>
        <p:nvSpPr>
          <p:cNvPr id="3" name="Content Placeholder 2"/>
          <p:cNvSpPr>
            <a:spLocks noGrp="1"/>
          </p:cNvSpPr>
          <p:nvPr>
            <p:ph idx="1"/>
          </p:nvPr>
        </p:nvSpPr>
        <p:spPr/>
        <p:txBody>
          <a:bodyPr/>
          <a:lstStyle/>
          <a:p>
            <a:r>
              <a:rPr lang="en-US" dirty="0" smtClean="0"/>
              <a:t>If you don’t understand something, say so. The judge may not either, but if they think both of the debaters do they may not admit it.</a:t>
            </a:r>
          </a:p>
          <a:p>
            <a:r>
              <a:rPr lang="en-US" dirty="0" smtClean="0"/>
              <a:t>Speed is the number ideas conveyed to the judge per unit time. Many very slow debaters speak very quickly.</a:t>
            </a:r>
          </a:p>
          <a:p>
            <a:r>
              <a:rPr lang="en-US" dirty="0" smtClean="0"/>
              <a:t>Listen to cases, don’t just read them. What matters is what you can understand when listening not reading.</a:t>
            </a:r>
            <a:endParaRPr lang="en-US" dirty="0"/>
          </a:p>
        </p:txBody>
      </p:sp>
    </p:spTree>
    <p:extLst>
      <p:ext uri="{BB962C8B-B14F-4D97-AF65-F5344CB8AC3E}">
        <p14:creationId xmlns:p14="http://schemas.microsoft.com/office/powerpoint/2010/main" val="2159334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Topics</a:t>
            </a:r>
            <a:endParaRPr lang="en-US" dirty="0"/>
          </a:p>
        </p:txBody>
      </p:sp>
      <p:sp>
        <p:nvSpPr>
          <p:cNvPr id="3" name="Content Placeholder 2"/>
          <p:cNvSpPr>
            <a:spLocks noGrp="1"/>
          </p:cNvSpPr>
          <p:nvPr>
            <p:ph idx="1"/>
          </p:nvPr>
        </p:nvSpPr>
        <p:spPr/>
        <p:txBody>
          <a:bodyPr/>
          <a:lstStyle/>
          <a:p>
            <a:r>
              <a:rPr lang="en-US" b="1" dirty="0"/>
              <a:t>Resolved: Adolescents ought to have the right to make autonomous medical choices</a:t>
            </a:r>
            <a:r>
              <a:rPr lang="en-US" b="1" dirty="0" smtClean="0"/>
              <a:t>.</a:t>
            </a:r>
          </a:p>
          <a:p>
            <a:r>
              <a:rPr lang="en-US" b="1" dirty="0"/>
              <a:t>Resolved: Civil disobedience in a democracy is morally justified.</a:t>
            </a:r>
            <a:br>
              <a:rPr lang="en-US" b="1" dirty="0"/>
            </a:br>
            <a:endParaRPr lang="en-US" dirty="0"/>
          </a:p>
        </p:txBody>
      </p:sp>
    </p:spTree>
    <p:extLst>
      <p:ext uri="{BB962C8B-B14F-4D97-AF65-F5344CB8AC3E}">
        <p14:creationId xmlns:p14="http://schemas.microsoft.com/office/powerpoint/2010/main" val="4132450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Lincoln Douglas Debate?</a:t>
            </a:r>
            <a:endParaRPr lang="en-US" dirty="0"/>
          </a:p>
        </p:txBody>
      </p:sp>
      <p:sp>
        <p:nvSpPr>
          <p:cNvPr id="3" name="Content Placeholder 2"/>
          <p:cNvSpPr>
            <a:spLocks noGrp="1"/>
          </p:cNvSpPr>
          <p:nvPr>
            <p:ph idx="1"/>
          </p:nvPr>
        </p:nvSpPr>
        <p:spPr/>
        <p:txBody>
          <a:bodyPr/>
          <a:lstStyle/>
          <a:p>
            <a:r>
              <a:rPr lang="en-US" dirty="0" smtClean="0"/>
              <a:t>One on One Debate</a:t>
            </a:r>
          </a:p>
          <a:p>
            <a:r>
              <a:rPr lang="en-US" dirty="0" smtClean="0"/>
              <a:t>Value Debate</a:t>
            </a:r>
          </a:p>
          <a:p>
            <a:r>
              <a:rPr lang="en-US" dirty="0" smtClean="0"/>
              <a:t>Resolutions are normative statements that are not objectively verifiable. Acceptance of their truth depends on the values of the audience. People with different values would come to different conclusions about the truth of the statement.</a:t>
            </a:r>
          </a:p>
          <a:p>
            <a:r>
              <a:rPr lang="en-US" dirty="0" smtClean="0"/>
              <a:t>Topics tend to be moral or philosophical questions, but that does not mean that there can not be practical considerations. People can disagree about what practical course of action to take because they have different values. Also people with similar values can disagree how to best uphold those values.</a:t>
            </a:r>
            <a:endParaRPr lang="en-US" dirty="0"/>
          </a:p>
        </p:txBody>
      </p:sp>
    </p:spTree>
    <p:extLst>
      <p:ext uri="{BB962C8B-B14F-4D97-AF65-F5344CB8AC3E}">
        <p14:creationId xmlns:p14="http://schemas.microsoft.com/office/powerpoint/2010/main" val="329034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L-D Format</a:t>
            </a:r>
            <a:endParaRPr lang="en-US" dirty="0"/>
          </a:p>
        </p:txBody>
      </p:sp>
      <p:sp>
        <p:nvSpPr>
          <p:cNvPr id="3" name="Content Placeholder 2"/>
          <p:cNvSpPr>
            <a:spLocks noGrp="1"/>
          </p:cNvSpPr>
          <p:nvPr>
            <p:ph idx="1"/>
          </p:nvPr>
        </p:nvSpPr>
        <p:spPr/>
        <p:txBody>
          <a:bodyPr>
            <a:normAutofit/>
          </a:bodyPr>
          <a:lstStyle/>
          <a:p>
            <a:r>
              <a:rPr lang="en-US" dirty="0" smtClean="0"/>
              <a:t>Affirmative Constructive	6 minutes</a:t>
            </a:r>
          </a:p>
          <a:p>
            <a:pPr lvl="1"/>
            <a:r>
              <a:rPr lang="en-US" dirty="0" smtClean="0"/>
              <a:t>Affirmative “constructs” their position. (Is prepared ahead of time and read)</a:t>
            </a:r>
            <a:r>
              <a:rPr lang="en-US" dirty="0"/>
              <a:t>	</a:t>
            </a:r>
            <a:r>
              <a:rPr lang="en-US" dirty="0" smtClean="0"/>
              <a:t>	</a:t>
            </a:r>
          </a:p>
          <a:p>
            <a:r>
              <a:rPr lang="en-US" dirty="0" smtClean="0"/>
              <a:t>Cross Examination of Affirmative by Negative</a:t>
            </a:r>
            <a:r>
              <a:rPr lang="en-US" dirty="0"/>
              <a:t>	3</a:t>
            </a:r>
            <a:r>
              <a:rPr lang="en-US" dirty="0" smtClean="0"/>
              <a:t> </a:t>
            </a:r>
            <a:r>
              <a:rPr lang="en-US" dirty="0"/>
              <a:t>minutes</a:t>
            </a:r>
          </a:p>
          <a:p>
            <a:pPr lvl="1"/>
            <a:r>
              <a:rPr lang="en-US" dirty="0" smtClean="0"/>
              <a:t>Clearly defined questioner and answerer.</a:t>
            </a:r>
          </a:p>
          <a:p>
            <a:pPr lvl="1"/>
            <a:r>
              <a:rPr lang="en-US" dirty="0" smtClean="0"/>
              <a:t>Both students should face the judge.</a:t>
            </a:r>
          </a:p>
          <a:p>
            <a:r>
              <a:rPr lang="en-US" dirty="0" smtClean="0"/>
              <a:t>Negative </a:t>
            </a:r>
            <a:r>
              <a:rPr lang="en-US" dirty="0"/>
              <a:t>Constructive	</a:t>
            </a:r>
            <a:r>
              <a:rPr lang="en-US" dirty="0" smtClean="0"/>
              <a:t>	7 </a:t>
            </a:r>
            <a:r>
              <a:rPr lang="en-US" dirty="0"/>
              <a:t>minutes</a:t>
            </a:r>
          </a:p>
          <a:p>
            <a:pPr lvl="1"/>
            <a:r>
              <a:rPr lang="en-US" dirty="0" smtClean="0"/>
              <a:t>Negative </a:t>
            </a:r>
            <a:r>
              <a:rPr lang="en-US" dirty="0"/>
              <a:t>“constructs” their </a:t>
            </a:r>
            <a:r>
              <a:rPr lang="en-US" dirty="0" smtClean="0"/>
              <a:t>position AND refutes Affirmative’s position. (Part is read, part is extemporaneous.)</a:t>
            </a:r>
          </a:p>
          <a:p>
            <a:r>
              <a:rPr lang="en-US" dirty="0"/>
              <a:t>Cross Examination of </a:t>
            </a:r>
            <a:r>
              <a:rPr lang="en-US" dirty="0" smtClean="0"/>
              <a:t>Negative </a:t>
            </a:r>
            <a:r>
              <a:rPr lang="en-US" dirty="0"/>
              <a:t>by </a:t>
            </a:r>
            <a:r>
              <a:rPr lang="en-US" dirty="0" smtClean="0"/>
              <a:t>Affirmative</a:t>
            </a:r>
            <a:r>
              <a:rPr lang="en-US" dirty="0"/>
              <a:t>	3 minutes</a:t>
            </a:r>
          </a:p>
          <a:p>
            <a:pPr lvl="1"/>
            <a:r>
              <a:rPr lang="en-US" dirty="0"/>
              <a:t>Clearly defined questioner and answerer</a:t>
            </a:r>
            <a:r>
              <a:rPr lang="en-US" dirty="0" smtClean="0"/>
              <a:t>.</a:t>
            </a:r>
          </a:p>
          <a:p>
            <a:pPr lvl="1"/>
            <a:r>
              <a:rPr lang="en-US" dirty="0"/>
              <a:t>Both students should face the judge.</a:t>
            </a:r>
          </a:p>
          <a:p>
            <a:pPr lvl="1"/>
            <a:endParaRPr lang="en-US" dirty="0" smtClean="0"/>
          </a:p>
          <a:p>
            <a:pPr lvl="1"/>
            <a:endParaRPr lang="en-US" dirty="0"/>
          </a:p>
          <a:p>
            <a:pPr marL="274320" lvl="1" indent="0">
              <a:buNone/>
            </a:pPr>
            <a:endParaRPr lang="en-US" dirty="0" smtClean="0"/>
          </a:p>
          <a:p>
            <a:pPr lvl="1"/>
            <a:endParaRPr lang="en-US" dirty="0" smtClean="0"/>
          </a:p>
        </p:txBody>
      </p:sp>
    </p:spTree>
    <p:extLst>
      <p:ext uri="{BB962C8B-B14F-4D97-AF65-F5344CB8AC3E}">
        <p14:creationId xmlns:p14="http://schemas.microsoft.com/office/powerpoint/2010/main" val="2605441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L-D Format continued</a:t>
            </a:r>
            <a:endParaRPr lang="en-US" dirty="0"/>
          </a:p>
        </p:txBody>
      </p:sp>
      <p:sp>
        <p:nvSpPr>
          <p:cNvPr id="3" name="Content Placeholder 2"/>
          <p:cNvSpPr>
            <a:spLocks noGrp="1"/>
          </p:cNvSpPr>
          <p:nvPr>
            <p:ph idx="1"/>
          </p:nvPr>
        </p:nvSpPr>
        <p:spPr/>
        <p:txBody>
          <a:bodyPr/>
          <a:lstStyle/>
          <a:p>
            <a:r>
              <a:rPr lang="en-US" dirty="0"/>
              <a:t>First Affirmative Rebuttal	4 minutes</a:t>
            </a:r>
          </a:p>
          <a:p>
            <a:pPr lvl="1"/>
            <a:r>
              <a:rPr lang="en-US" dirty="0"/>
              <a:t>Affirmative refutes Negative’s position and rebuts the Negative’s refutation.</a:t>
            </a:r>
          </a:p>
          <a:p>
            <a:r>
              <a:rPr lang="en-US" dirty="0"/>
              <a:t>Negative Rebuttal	6 minutes</a:t>
            </a:r>
          </a:p>
          <a:p>
            <a:pPr lvl="1"/>
            <a:r>
              <a:rPr lang="en-US" dirty="0"/>
              <a:t>Negative rebuts Affirmative’s refutation, responds to Affirmative’s rebuttal, attempts to crystallize the round.</a:t>
            </a:r>
          </a:p>
          <a:p>
            <a:r>
              <a:rPr lang="en-US" dirty="0"/>
              <a:t>Second Affirmative Rebuttal	3 minutes</a:t>
            </a:r>
          </a:p>
          <a:p>
            <a:pPr lvl="1"/>
            <a:r>
              <a:rPr lang="en-US" dirty="0"/>
              <a:t>Affirmative responds to Negative’s rebuttal, attempts to crystallize the round.</a:t>
            </a:r>
          </a:p>
          <a:p>
            <a:r>
              <a:rPr lang="en-US" dirty="0"/>
              <a:t>Prep Time is used throughout to prepare for rebuttals. 	Approximately  4 minutes</a:t>
            </a:r>
          </a:p>
          <a:p>
            <a:endParaRPr lang="en-US" dirty="0"/>
          </a:p>
        </p:txBody>
      </p:sp>
    </p:spTree>
    <p:extLst>
      <p:ext uri="{BB962C8B-B14F-4D97-AF65-F5344CB8AC3E}">
        <p14:creationId xmlns:p14="http://schemas.microsoft.com/office/powerpoint/2010/main" val="604587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Topic Analysis</a:t>
            </a:r>
            <a:endParaRPr lang="en-US" dirty="0"/>
          </a:p>
        </p:txBody>
      </p:sp>
      <p:sp>
        <p:nvSpPr>
          <p:cNvPr id="3" name="Content Placeholder 2"/>
          <p:cNvSpPr>
            <a:spLocks noGrp="1"/>
          </p:cNvSpPr>
          <p:nvPr>
            <p:ph idx="1"/>
          </p:nvPr>
        </p:nvSpPr>
        <p:spPr/>
        <p:txBody>
          <a:bodyPr/>
          <a:lstStyle/>
          <a:p>
            <a:r>
              <a:rPr lang="en-US" dirty="0" smtClean="0"/>
              <a:t>Begins by defining the terms but must go much further than that.</a:t>
            </a:r>
          </a:p>
          <a:p>
            <a:r>
              <a:rPr lang="en-US" dirty="0" smtClean="0"/>
              <a:t>Defining the terms is about figuring out how they function in the sentence, what purpose they serve is establishing a question for debate that is meaningful and interesting.</a:t>
            </a:r>
          </a:p>
          <a:p>
            <a:r>
              <a:rPr lang="en-US" dirty="0" smtClean="0"/>
              <a:t>It is often as important to state what things do NOT mean as it is to say what they do mean.</a:t>
            </a:r>
          </a:p>
          <a:p>
            <a:r>
              <a:rPr lang="en-US" dirty="0" smtClean="0"/>
              <a:t>There is often no one right way to interpret a topic. The key is to give reasoning to justify your interpretation.</a:t>
            </a:r>
          </a:p>
          <a:p>
            <a:r>
              <a:rPr lang="en-US" dirty="0" smtClean="0"/>
              <a:t>Often done through “observations”. Observations should not be arguments. The opposition should be able to grant them without conceding that their position is false.</a:t>
            </a:r>
            <a:endParaRPr lang="en-US" dirty="0"/>
          </a:p>
        </p:txBody>
      </p:sp>
    </p:spTree>
    <p:extLst>
      <p:ext uri="{BB962C8B-B14F-4D97-AF65-F5344CB8AC3E}">
        <p14:creationId xmlns:p14="http://schemas.microsoft.com/office/powerpoint/2010/main" val="41723421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Premise/Criterion</a:t>
            </a:r>
            <a:endParaRPr lang="en-US" dirty="0"/>
          </a:p>
        </p:txBody>
      </p:sp>
      <p:sp>
        <p:nvSpPr>
          <p:cNvPr id="3" name="Content Placeholder 2"/>
          <p:cNvSpPr>
            <a:spLocks noGrp="1"/>
          </p:cNvSpPr>
          <p:nvPr>
            <p:ph idx="1"/>
          </p:nvPr>
        </p:nvSpPr>
        <p:spPr/>
        <p:txBody>
          <a:bodyPr/>
          <a:lstStyle/>
          <a:p>
            <a:r>
              <a:rPr lang="en-US" dirty="0" smtClean="0"/>
              <a:t>Are basically universally expected.</a:t>
            </a:r>
          </a:p>
          <a:p>
            <a:r>
              <a:rPr lang="en-US" dirty="0" smtClean="0"/>
              <a:t>Need to be succinct and catchy.</a:t>
            </a:r>
          </a:p>
          <a:p>
            <a:r>
              <a:rPr lang="en-US" dirty="0" smtClean="0"/>
              <a:t>Value Premise is overarching goal. Should generally be fair to both sides.</a:t>
            </a:r>
          </a:p>
          <a:p>
            <a:r>
              <a:rPr lang="en-US" dirty="0" smtClean="0"/>
              <a:t>Criterion is how the value is achieved. Should be more specific than value. Does not have to be fair to both sides. Debate may boil down to how we ought to define overarching value.</a:t>
            </a:r>
          </a:p>
          <a:p>
            <a:r>
              <a:rPr lang="en-US" dirty="0" smtClean="0"/>
              <a:t>Context is key. Make sure you provide it. When other people don’t attack them for it.</a:t>
            </a:r>
            <a:endParaRPr lang="en-US" dirty="0"/>
          </a:p>
        </p:txBody>
      </p:sp>
    </p:spTree>
    <p:extLst>
      <p:ext uri="{BB962C8B-B14F-4D97-AF65-F5344CB8AC3E}">
        <p14:creationId xmlns:p14="http://schemas.microsoft.com/office/powerpoint/2010/main" val="2788782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a:t>
            </a:r>
            <a:endParaRPr lang="en-US" dirty="0"/>
          </a:p>
        </p:txBody>
      </p:sp>
      <p:sp>
        <p:nvSpPr>
          <p:cNvPr id="3" name="Content Placeholder 2"/>
          <p:cNvSpPr>
            <a:spLocks noGrp="1"/>
          </p:cNvSpPr>
          <p:nvPr>
            <p:ph idx="1"/>
          </p:nvPr>
        </p:nvSpPr>
        <p:spPr/>
        <p:txBody>
          <a:bodyPr/>
          <a:lstStyle/>
          <a:p>
            <a:r>
              <a:rPr lang="en-US" dirty="0" smtClean="0"/>
              <a:t>The nature of the topic should define what is the most appropriate type of evidence to support one’s position.</a:t>
            </a:r>
          </a:p>
          <a:p>
            <a:r>
              <a:rPr lang="en-US" dirty="0" smtClean="0"/>
              <a:t>Empirical claims require empirical evidence.</a:t>
            </a:r>
          </a:p>
          <a:p>
            <a:r>
              <a:rPr lang="en-US" dirty="0" smtClean="0"/>
              <a:t>Beware the false appeal to authority. Debatable topics are not generally resolvable by appeals to authority. In philosophical debates appeals to authority are often out of place.</a:t>
            </a:r>
          </a:p>
          <a:p>
            <a:r>
              <a:rPr lang="en-US" dirty="0" smtClean="0"/>
              <a:t>Evidence should include internal warrants, not just conclusions.</a:t>
            </a:r>
          </a:p>
          <a:p>
            <a:r>
              <a:rPr lang="en-US" dirty="0" smtClean="0"/>
              <a:t>With special authority comes special responsibility.</a:t>
            </a:r>
          </a:p>
          <a:p>
            <a:r>
              <a:rPr lang="en-US" dirty="0" smtClean="0"/>
              <a:t>The broader nature of LD topics mean there are often excellent books to read on the topic, JSTOR</a:t>
            </a:r>
            <a:r>
              <a:rPr lang="en-US" dirty="0"/>
              <a:t> </a:t>
            </a:r>
            <a:r>
              <a:rPr lang="en-US" dirty="0" smtClean="0"/>
              <a:t>is the most helpful tool in my experience, blog posts from experts in the topic area can </a:t>
            </a:r>
            <a:r>
              <a:rPr lang="en-US" smtClean="0"/>
              <a:t>be great.</a:t>
            </a:r>
            <a:endParaRPr lang="en-US" dirty="0"/>
          </a:p>
        </p:txBody>
      </p:sp>
    </p:spTree>
    <p:extLst>
      <p:ext uri="{BB962C8B-B14F-4D97-AF65-F5344CB8AC3E}">
        <p14:creationId xmlns:p14="http://schemas.microsoft.com/office/powerpoint/2010/main" val="252834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Structure</a:t>
            </a:r>
            <a:endParaRPr lang="en-US" dirty="0"/>
          </a:p>
        </p:txBody>
      </p:sp>
      <p:sp>
        <p:nvSpPr>
          <p:cNvPr id="3" name="Content Placeholder 2"/>
          <p:cNvSpPr>
            <a:spLocks noGrp="1"/>
          </p:cNvSpPr>
          <p:nvPr>
            <p:ph idx="1"/>
          </p:nvPr>
        </p:nvSpPr>
        <p:spPr/>
        <p:txBody>
          <a:bodyPr/>
          <a:lstStyle/>
          <a:p>
            <a:r>
              <a:rPr lang="en-US" dirty="0" smtClean="0"/>
              <a:t>Introduction</a:t>
            </a:r>
          </a:p>
          <a:p>
            <a:pPr lvl="1"/>
            <a:r>
              <a:rPr lang="en-US" dirty="0" smtClean="0"/>
              <a:t>Attention Getting Device</a:t>
            </a:r>
          </a:p>
          <a:p>
            <a:pPr lvl="1"/>
            <a:r>
              <a:rPr lang="en-US" dirty="0" smtClean="0"/>
              <a:t>State resolution word for word (At least on the Affirmative)</a:t>
            </a:r>
          </a:p>
          <a:p>
            <a:r>
              <a:rPr lang="en-US" dirty="0" smtClean="0"/>
              <a:t>Definitions/Topic Analysis</a:t>
            </a:r>
          </a:p>
          <a:p>
            <a:pPr lvl="1"/>
            <a:r>
              <a:rPr lang="en-US" dirty="0" smtClean="0"/>
              <a:t>Define all the key terms. </a:t>
            </a:r>
          </a:p>
          <a:p>
            <a:pPr lvl="1"/>
            <a:r>
              <a:rPr lang="en-US" dirty="0" smtClean="0"/>
              <a:t>Sources are helpful, but not definitive. </a:t>
            </a:r>
          </a:p>
          <a:p>
            <a:pPr lvl="1"/>
            <a:r>
              <a:rPr lang="en-US" dirty="0" smtClean="0"/>
              <a:t>Contextual definitions are best.</a:t>
            </a:r>
          </a:p>
          <a:p>
            <a:pPr lvl="1"/>
            <a:r>
              <a:rPr lang="en-US" dirty="0" smtClean="0"/>
              <a:t>Observations to better refine meaning of the topic.</a:t>
            </a:r>
          </a:p>
          <a:p>
            <a:r>
              <a:rPr lang="en-US" dirty="0" smtClean="0"/>
              <a:t>Value/Criterion/Framework</a:t>
            </a:r>
          </a:p>
          <a:p>
            <a:pPr lvl="1"/>
            <a:r>
              <a:rPr lang="en-US" dirty="0" smtClean="0"/>
              <a:t>Value should link directly from the resolution. (Because the resolution deals with…, my value premise is…)</a:t>
            </a:r>
          </a:p>
          <a:p>
            <a:pPr lvl="1"/>
            <a:r>
              <a:rPr lang="en-US" dirty="0" smtClean="0"/>
              <a:t>Criterion should link directly to the value. (Because “value” requires…, my criterion is…</a:t>
            </a:r>
          </a:p>
        </p:txBody>
      </p:sp>
    </p:spTree>
    <p:extLst>
      <p:ext uri="{BB962C8B-B14F-4D97-AF65-F5344CB8AC3E}">
        <p14:creationId xmlns:p14="http://schemas.microsoft.com/office/powerpoint/2010/main" val="2224396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Structure continued</a:t>
            </a:r>
            <a:endParaRPr lang="en-US" dirty="0"/>
          </a:p>
        </p:txBody>
      </p:sp>
      <p:sp>
        <p:nvSpPr>
          <p:cNvPr id="3" name="Content Placeholder 2"/>
          <p:cNvSpPr>
            <a:spLocks noGrp="1"/>
          </p:cNvSpPr>
          <p:nvPr>
            <p:ph idx="1"/>
          </p:nvPr>
        </p:nvSpPr>
        <p:spPr/>
        <p:txBody>
          <a:bodyPr/>
          <a:lstStyle/>
          <a:p>
            <a:r>
              <a:rPr lang="en-US" dirty="0" smtClean="0"/>
              <a:t>Body of the Case</a:t>
            </a:r>
          </a:p>
          <a:p>
            <a:pPr lvl="1"/>
            <a:r>
              <a:rPr lang="en-US" dirty="0" smtClean="0"/>
              <a:t>Where you actually make your arguments for your position.</a:t>
            </a:r>
          </a:p>
          <a:p>
            <a:pPr lvl="1"/>
            <a:r>
              <a:rPr lang="en-US" dirty="0" smtClean="0"/>
              <a:t>Arguments need to be labeled to make it easy for the audience to transcribe- Contentions, Justifications.</a:t>
            </a:r>
          </a:p>
          <a:p>
            <a:pPr lvl="1"/>
            <a:r>
              <a:rPr lang="en-US" dirty="0" smtClean="0"/>
              <a:t>Sub-structure can be helpful- sub points, etc.</a:t>
            </a:r>
          </a:p>
          <a:p>
            <a:pPr lvl="1"/>
            <a:r>
              <a:rPr lang="en-US" dirty="0" smtClean="0"/>
              <a:t>Arguments should be linked explicitly back to the value/criterion.</a:t>
            </a:r>
          </a:p>
          <a:p>
            <a:pPr lvl="1"/>
            <a:r>
              <a:rPr lang="en-US" dirty="0" smtClean="0"/>
              <a:t>When citing evidence state that the author’s name and source first.</a:t>
            </a:r>
          </a:p>
          <a:p>
            <a:r>
              <a:rPr lang="en-US" dirty="0" smtClean="0"/>
              <a:t>Key to successful argumentation is Complete Verbal Analysis.</a:t>
            </a:r>
            <a:endParaRPr lang="en-US" dirty="0"/>
          </a:p>
          <a:p>
            <a:pPr marL="274320" lvl="1" indent="0">
              <a:buNone/>
            </a:pPr>
            <a:endParaRPr lang="en-US" dirty="0" smtClean="0"/>
          </a:p>
        </p:txBody>
      </p:sp>
    </p:spTree>
    <p:extLst>
      <p:ext uri="{BB962C8B-B14F-4D97-AF65-F5344CB8AC3E}">
        <p14:creationId xmlns:p14="http://schemas.microsoft.com/office/powerpoint/2010/main" val="968823106"/>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TM03457515[[fn=View]]</Template>
  <TotalTime>144</TotalTime>
  <Words>733</Words>
  <Application>Microsoft Office PowerPoint</Application>
  <PresentationFormat>Widescreen</PresentationFormat>
  <Paragraphs>85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Schoolbook</vt:lpstr>
      <vt:lpstr>Wingdings 2</vt:lpstr>
      <vt:lpstr>View</vt:lpstr>
      <vt:lpstr>Lincoln Douglas Debate</vt:lpstr>
      <vt:lpstr>What is Lincoln Douglas Debate?</vt:lpstr>
      <vt:lpstr>L-D Format</vt:lpstr>
      <vt:lpstr>L-D Format continued</vt:lpstr>
      <vt:lpstr>Step 1: Topic Analysis</vt:lpstr>
      <vt:lpstr>Value Premise/Criterion</vt:lpstr>
      <vt:lpstr>Evidence</vt:lpstr>
      <vt:lpstr>Case Structure</vt:lpstr>
      <vt:lpstr>Case Structure continued</vt:lpstr>
      <vt:lpstr>Key Philosophical Concepts</vt:lpstr>
      <vt:lpstr>Areas of Controversy </vt:lpstr>
      <vt:lpstr>A Few Tips</vt:lpstr>
      <vt:lpstr>Current Topics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Lincoln Douglas Debate</dc:title>
  <dc:creator>Richard Pellicciotta</dc:creator>
  <cp:lastModifiedBy>Brittanie McNeil</cp:lastModifiedBy>
  <cp:revision>17</cp:revision>
  <dcterms:created xsi:type="dcterms:W3CDTF">2015-08-29T00:48:58Z</dcterms:created>
  <dcterms:modified xsi:type="dcterms:W3CDTF">2015-09-09T15:23:23Z</dcterms:modified>
</cp:coreProperties>
</file>