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266" r:id="rId4"/>
    <p:sldId id="261" r:id="rId5"/>
    <p:sldId id="267" r:id="rId6"/>
    <p:sldId id="268" r:id="rId7"/>
    <p:sldId id="257" r:id="rId8"/>
    <p:sldId id="263" r:id="rId9"/>
    <p:sldId id="264" r:id="rId10"/>
    <p:sldId id="269" r:id="rId11"/>
    <p:sldId id="270" r:id="rId12"/>
    <p:sldId id="258" r:id="rId13"/>
    <p:sldId id="259" r:id="rId14"/>
    <p:sldId id="260" r:id="rId15"/>
    <p:sldId id="262" r:id="rId16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70"/>
  </p:normalViewPr>
  <p:slideViewPr>
    <p:cSldViewPr snapToGrid="0" snapToObjects="1">
      <p:cViewPr varScale="1">
        <p:scale>
          <a:sx n="50" d="100"/>
          <a:sy n="50" d="100"/>
        </p:scale>
        <p:origin x="134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12557186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buSzTx/>
              <a:buNone/>
              <a:defRPr sz="3200"/>
            </a:lvl1pPr>
            <a:lvl2pPr marL="0" indent="228600" algn="ctr">
              <a:buSzTx/>
              <a:buNone/>
              <a:defRPr sz="3200"/>
            </a:lvl2pPr>
            <a:lvl3pPr marL="0" indent="457200" algn="ctr">
              <a:buSzTx/>
              <a:buNone/>
              <a:defRPr sz="3200"/>
            </a:lvl3pPr>
            <a:lvl4pPr marL="0" indent="685800" algn="ctr">
              <a:buSzTx/>
              <a:buNone/>
              <a:defRPr sz="3200"/>
            </a:lvl4pPr>
            <a:lvl5pPr marL="0" indent="914400" algn="ctr"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buSzTx/>
              <a:buNone/>
              <a:defRPr sz="3200"/>
            </a:lvl1pPr>
            <a:lvl2pPr marL="0" indent="228600" algn="ctr">
              <a:buSzTx/>
              <a:buNone/>
              <a:defRPr sz="3200"/>
            </a:lvl2pPr>
            <a:lvl3pPr marL="0" indent="457200" algn="ctr">
              <a:buSzTx/>
              <a:buNone/>
              <a:defRPr sz="3200"/>
            </a:lvl3pPr>
            <a:lvl4pPr marL="0" indent="685800" algn="ctr">
              <a:buSzTx/>
              <a:buNone/>
              <a:defRPr sz="3200"/>
            </a:lvl4pPr>
            <a:lvl5pPr marL="0" indent="914400" algn="ctr"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buSzTx/>
              <a:buNone/>
              <a:defRPr sz="3200"/>
            </a:lvl1pPr>
            <a:lvl2pPr marL="0" indent="228600" algn="ctr">
              <a:buSzTx/>
              <a:buNone/>
              <a:defRPr sz="3200"/>
            </a:lvl2pPr>
            <a:lvl3pPr marL="0" indent="457200" algn="ctr">
              <a:buSzTx/>
              <a:buNone/>
              <a:defRPr sz="3200"/>
            </a:lvl3pPr>
            <a:lvl4pPr marL="0" indent="685800" algn="ctr">
              <a:buSzTx/>
              <a:buNone/>
              <a:defRPr sz="3200"/>
            </a:lvl4pPr>
            <a:lvl5pPr marL="0" indent="914400" algn="ctr"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vaughan@scarsdaleschools.or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1422400" y="1067196"/>
            <a:ext cx="10464800" cy="6086377"/>
          </a:xfrm>
          <a:prstGeom prst="rect">
            <a:avLst/>
          </a:prstGeom>
        </p:spPr>
        <p:txBody>
          <a:bodyPr/>
          <a:lstStyle/>
          <a:p>
            <a:pPr lvl="0" defTabSz="408940">
              <a:defRPr sz="1800"/>
            </a:pPr>
            <a:r>
              <a:rPr lang="en-US" sz="5600" dirty="0" smtClean="0"/>
              <a:t>DSDL</a:t>
            </a:r>
            <a:r>
              <a:rPr sz="5600" dirty="0" smtClean="0"/>
              <a:t> </a:t>
            </a:r>
            <a:r>
              <a:rPr lang="en-US" sz="5600" dirty="0" smtClean="0"/>
              <a:t>Workshop</a:t>
            </a:r>
            <a:endParaRPr sz="5600" dirty="0"/>
          </a:p>
          <a:p>
            <a:pPr lvl="0" defTabSz="408940">
              <a:defRPr sz="1800"/>
            </a:pPr>
            <a:endParaRPr sz="5600" dirty="0"/>
          </a:p>
          <a:p>
            <a:pPr lvl="0" defTabSz="408940">
              <a:defRPr sz="1800"/>
            </a:pPr>
            <a:r>
              <a:rPr lang="en-US" sz="5600" dirty="0" smtClean="0"/>
              <a:t>Coaching</a:t>
            </a:r>
            <a:r>
              <a:rPr sz="5600" dirty="0" smtClean="0"/>
              <a:t> </a:t>
            </a:r>
            <a:r>
              <a:rPr sz="5600" dirty="0" err="1" smtClean="0"/>
              <a:t>Extemp</a:t>
            </a:r>
            <a:endParaRPr sz="5600" dirty="0"/>
          </a:p>
          <a:p>
            <a:pPr lvl="0" defTabSz="408940">
              <a:defRPr sz="1800"/>
            </a:pPr>
            <a:r>
              <a:rPr sz="5600" dirty="0"/>
              <a:t>Joe </a:t>
            </a:r>
            <a:r>
              <a:rPr sz="5600" dirty="0" smtClean="0"/>
              <a:t>Vaughan</a:t>
            </a:r>
            <a:r>
              <a:rPr lang="en-US" sz="5600" dirty="0" smtClean="0"/>
              <a:t/>
            </a:r>
            <a:br>
              <a:rPr lang="en-US" sz="5600" dirty="0" smtClean="0"/>
            </a:br>
            <a:endParaRPr sz="5600" dirty="0"/>
          </a:p>
          <a:p>
            <a:pPr lvl="0" defTabSz="408940">
              <a:defRPr sz="1800"/>
            </a:pPr>
            <a:r>
              <a:rPr sz="5600" u="sng" dirty="0">
                <a:hlinkClick r:id="rId2"/>
              </a:rPr>
              <a:t>jvaughan@scarsdaleschools.org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444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916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1160314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Selecting the Right Question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952500" y="1664543"/>
            <a:ext cx="11099800" cy="722545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342264" lvl="0" indent="-342264" defTabSz="449833">
              <a:defRPr sz="1800"/>
            </a:pPr>
            <a:r>
              <a:rPr sz="2772" dirty="0"/>
              <a:t>Pre-Draw Tactics - Know the round!</a:t>
            </a:r>
          </a:p>
          <a:p>
            <a:pPr marL="342264" lvl="0" indent="-342264" defTabSz="449833">
              <a:defRPr sz="1800"/>
            </a:pPr>
            <a:r>
              <a:rPr sz="2772" dirty="0"/>
              <a:t>Thoughts on Prelim vs Elim round selections</a:t>
            </a:r>
          </a:p>
          <a:p>
            <a:pPr marL="342264" lvl="0" indent="-342264" defTabSz="449833">
              <a:defRPr sz="1800"/>
            </a:pPr>
            <a:endParaRPr sz="2772" dirty="0"/>
          </a:p>
          <a:p>
            <a:pPr marL="342264" lvl="0" indent="-342264" defTabSz="449833">
              <a:defRPr sz="1800"/>
            </a:pPr>
            <a:r>
              <a:rPr sz="2772" dirty="0"/>
              <a:t>What is the burden of the question?</a:t>
            </a:r>
          </a:p>
          <a:p>
            <a:pPr marL="684529" lvl="1" indent="-342264" defTabSz="449833">
              <a:defRPr sz="1800"/>
            </a:pPr>
            <a:r>
              <a:rPr sz="2772" dirty="0"/>
              <a:t>Interrogative word differences</a:t>
            </a:r>
          </a:p>
          <a:p>
            <a:pPr marL="1026794" lvl="2" indent="-342264" defTabSz="449833">
              <a:defRPr sz="1800"/>
            </a:pPr>
            <a:r>
              <a:rPr sz="2772" dirty="0"/>
              <a:t>Will </a:t>
            </a:r>
            <a:r>
              <a:rPr lang="en-US" sz="2772" dirty="0" smtClean="0"/>
              <a:t>–</a:t>
            </a:r>
            <a:r>
              <a:rPr sz="2772" dirty="0" smtClean="0"/>
              <a:t> </a:t>
            </a:r>
            <a:r>
              <a:rPr lang="en-US" sz="2772" dirty="0" smtClean="0"/>
              <a:t>Will</a:t>
            </a:r>
            <a:r>
              <a:rPr sz="2772" dirty="0" smtClean="0"/>
              <a:t> </a:t>
            </a:r>
            <a:r>
              <a:rPr lang="en-US" sz="2772" dirty="0" smtClean="0"/>
              <a:t>Hilary Clinton win the 2016 election</a:t>
            </a:r>
            <a:r>
              <a:rPr sz="2772" dirty="0" smtClean="0"/>
              <a:t>?</a:t>
            </a:r>
            <a:endParaRPr sz="2772" dirty="0"/>
          </a:p>
          <a:p>
            <a:pPr marL="1026794" lvl="2" indent="-342264" defTabSz="449833">
              <a:defRPr sz="1800"/>
            </a:pPr>
            <a:r>
              <a:rPr sz="2772" dirty="0"/>
              <a:t>Can - Can </a:t>
            </a:r>
            <a:r>
              <a:rPr lang="en-US" sz="2772" dirty="0"/>
              <a:t>Hilary Clinton win the 2016 </a:t>
            </a:r>
            <a:r>
              <a:rPr lang="en-US" sz="2772" dirty="0" smtClean="0"/>
              <a:t>election?</a:t>
            </a:r>
          </a:p>
          <a:p>
            <a:pPr marL="1026794" lvl="2" indent="-342264" defTabSz="449833">
              <a:defRPr sz="1800"/>
            </a:pPr>
            <a:r>
              <a:rPr sz="2772" dirty="0" smtClean="0"/>
              <a:t>Should</a:t>
            </a:r>
            <a:r>
              <a:rPr lang="en-US" sz="2772" dirty="0" smtClean="0"/>
              <a:t> - </a:t>
            </a:r>
            <a:r>
              <a:rPr sz="2772" dirty="0" smtClean="0"/>
              <a:t>Should </a:t>
            </a:r>
            <a:r>
              <a:rPr lang="en-US" sz="2772" dirty="0"/>
              <a:t>Hilary Clinton win the 2016 </a:t>
            </a:r>
            <a:r>
              <a:rPr lang="en-US" sz="2772" dirty="0" smtClean="0"/>
              <a:t>election?</a:t>
            </a:r>
          </a:p>
          <a:p>
            <a:pPr marL="1026794" lvl="2" indent="-342264" defTabSz="449833">
              <a:defRPr sz="1800"/>
            </a:pPr>
            <a:endParaRPr sz="2772" dirty="0"/>
          </a:p>
          <a:p>
            <a:pPr marL="1026794" lvl="2" indent="-342264" defTabSz="449833">
              <a:defRPr sz="1800"/>
            </a:pPr>
            <a:r>
              <a:rPr sz="2772" dirty="0"/>
              <a:t>Is/What vs Has</a:t>
            </a:r>
          </a:p>
          <a:p>
            <a:pPr marL="1369059" lvl="3" indent="-342264" defTabSz="449833">
              <a:defRPr sz="1800"/>
            </a:pPr>
            <a:r>
              <a:rPr sz="2772" dirty="0"/>
              <a:t>Identification questions with tense differences</a:t>
            </a:r>
          </a:p>
          <a:p>
            <a:pPr marL="1711325" lvl="4" indent="-342264" defTabSz="449833">
              <a:defRPr sz="1800"/>
            </a:pPr>
            <a:r>
              <a:rPr sz="2772" dirty="0"/>
              <a:t>Has Obama done enough for the Iran deal to make it through Congress?</a:t>
            </a:r>
          </a:p>
          <a:p>
            <a:pPr marL="1711325" lvl="4" indent="-342264" defTabSz="449833">
              <a:defRPr sz="1800"/>
            </a:pPr>
            <a:r>
              <a:rPr sz="2772" dirty="0"/>
              <a:t>Is the Iran deal dead?</a:t>
            </a:r>
          </a:p>
          <a:p>
            <a:pPr marL="1026794" lvl="2" indent="-342264" defTabSz="449833">
              <a:defRPr sz="1800"/>
            </a:pPr>
            <a:r>
              <a:rPr sz="2772" dirty="0"/>
              <a:t>How</a:t>
            </a:r>
          </a:p>
          <a:p>
            <a:pPr marL="1369059" lvl="3" indent="-342264" defTabSz="449833">
              <a:defRPr sz="1800"/>
            </a:pPr>
            <a:r>
              <a:rPr sz="2772" dirty="0"/>
              <a:t>How should the international community approach the issue of climate change?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1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11150" lvl="0" indent="-311150" defTabSz="408940">
              <a:defRPr sz="1800"/>
            </a:pPr>
            <a:r>
              <a:rPr sz="2520"/>
              <a:t>Issues with Time Frame</a:t>
            </a:r>
          </a:p>
          <a:p>
            <a:pPr marL="622300" lvl="1" indent="-311150" defTabSz="408940">
              <a:defRPr sz="1800"/>
            </a:pPr>
            <a:r>
              <a:rPr sz="2520"/>
              <a:t>Can ISIS be stopped?</a:t>
            </a:r>
          </a:p>
          <a:p>
            <a:pPr marL="622300" lvl="1" indent="-311150" defTabSz="408940">
              <a:defRPr sz="1800"/>
            </a:pPr>
            <a:r>
              <a:rPr sz="2520"/>
              <a:t>Will a Grexit occur?</a:t>
            </a:r>
          </a:p>
          <a:p>
            <a:pPr marL="622300" lvl="1" indent="-311150" defTabSz="408940">
              <a:defRPr sz="1800"/>
            </a:pPr>
            <a:r>
              <a:rPr sz="2520"/>
              <a:t>Is military conflict likely in the South China Sea?</a:t>
            </a:r>
          </a:p>
          <a:p>
            <a:pPr marL="311150" lvl="0" indent="-311150" defTabSz="408940">
              <a:defRPr sz="1800"/>
            </a:pPr>
            <a:r>
              <a:rPr sz="2520"/>
              <a:t> Hot Button Issues</a:t>
            </a:r>
          </a:p>
          <a:p>
            <a:pPr marL="622300" lvl="1" indent="-311150" defTabSz="408940">
              <a:defRPr sz="1800"/>
            </a:pPr>
            <a:r>
              <a:rPr sz="2520"/>
              <a:t>(OR HELL NO!)</a:t>
            </a:r>
          </a:p>
          <a:p>
            <a:pPr marL="622300" lvl="1" indent="-311150" defTabSz="408940">
              <a:defRPr sz="1800"/>
            </a:pPr>
            <a:r>
              <a:rPr sz="2520"/>
              <a:t>Gun control, abortion, religion, etc</a:t>
            </a:r>
          </a:p>
          <a:p>
            <a:pPr marL="311150" lvl="0" indent="-311150" defTabSz="408940">
              <a:defRPr sz="1800"/>
            </a:pPr>
            <a:r>
              <a:rPr sz="2520"/>
              <a:t>Questions with specific actors</a:t>
            </a:r>
          </a:p>
          <a:p>
            <a:pPr marL="622300" lvl="1" indent="-311150" defTabSz="408940">
              <a:defRPr sz="1800"/>
            </a:pPr>
            <a:r>
              <a:rPr sz="2520"/>
              <a:t>Countries, organizations, individuals</a:t>
            </a:r>
          </a:p>
          <a:p>
            <a:pPr marL="622300" lvl="1" indent="-311150" defTabSz="408940">
              <a:defRPr sz="1800"/>
            </a:pPr>
            <a:r>
              <a:rPr sz="2520"/>
              <a:t>Think - capacity! scope!</a:t>
            </a:r>
          </a:p>
          <a:p>
            <a:pPr marL="311150" lvl="0" indent="-311150" defTabSz="408940">
              <a:defRPr sz="1800"/>
            </a:pPr>
            <a:r>
              <a:rPr sz="2520"/>
              <a:t>Troublesome words</a:t>
            </a:r>
          </a:p>
          <a:p>
            <a:pPr marL="622300" lvl="1" indent="-311150" defTabSz="408940">
              <a:defRPr sz="1800"/>
            </a:pPr>
            <a:r>
              <a:rPr sz="2520"/>
              <a:t>“effective”, “solve”, “fail”, “success”, “viable”</a:t>
            </a:r>
          </a:p>
          <a:p>
            <a:pPr marL="933450" lvl="2" indent="-311150" defTabSz="408940">
              <a:defRPr sz="1800"/>
            </a:pPr>
            <a:r>
              <a:rPr sz="2520"/>
              <a:t>Will China’s financial struggles cause global market collapse?</a:t>
            </a:r>
          </a:p>
          <a:p>
            <a:pPr marL="933450" lvl="2" indent="-311150" defTabSz="408940">
              <a:defRPr sz="1800"/>
            </a:pPr>
            <a:r>
              <a:rPr sz="2520"/>
              <a:t>Is Libya a failed state?</a:t>
            </a:r>
          </a:p>
          <a:p>
            <a:pPr marL="933450" lvl="2" indent="-311150" defTabSz="408940">
              <a:defRPr sz="1800"/>
            </a:pPr>
            <a:r>
              <a:rPr sz="2520"/>
              <a:t>Are international sports competitions good investments for host countries?</a:t>
            </a:r>
          </a:p>
          <a:p>
            <a:pPr marL="933450" lvl="2" indent="-311150" defTabSz="408940">
              <a:defRPr sz="1800"/>
            </a:pPr>
            <a:r>
              <a:rPr sz="2520"/>
              <a:t>Will the next round of bailout money make Greece’s economy viable?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4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0" fill="hold"/>
                                        <p:tgtEl>
                                          <p:spTgt spid="4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/>
                                        <p:tgtEl>
                                          <p:spTgt spid="4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8" fill="hold"/>
                                        <p:tgtEl>
                                          <p:spTgt spid="4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2" fill="hold"/>
                                        <p:tgtEl>
                                          <p:spTgt spid="40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1" build="p" bldLvl="5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40055" lvl="0" indent="-440055" defTabSz="578358">
              <a:defRPr sz="1800"/>
            </a:pPr>
            <a:r>
              <a:rPr sz="3564"/>
              <a:t>Problematic questions</a:t>
            </a:r>
          </a:p>
          <a:p>
            <a:pPr marL="880110" lvl="1" indent="-440055" defTabSz="578358">
              <a:defRPr sz="1800"/>
            </a:pPr>
            <a:r>
              <a:rPr sz="3564"/>
              <a:t>Questions with AND/OR</a:t>
            </a:r>
          </a:p>
          <a:p>
            <a:pPr marL="880110" lvl="1" indent="-440055" defTabSz="578358">
              <a:defRPr sz="1800"/>
            </a:pPr>
            <a:r>
              <a:rPr sz="3564"/>
              <a:t>Questions with implied context/clauses</a:t>
            </a:r>
          </a:p>
          <a:p>
            <a:pPr marL="1320165" lvl="2" indent="-440055" defTabSz="578358">
              <a:defRPr sz="1800"/>
            </a:pPr>
            <a:r>
              <a:rPr sz="3564"/>
              <a:t>“In light of increasing migration to Europe, will far right parties do better in upcoming elections?</a:t>
            </a:r>
          </a:p>
          <a:p>
            <a:pPr marL="880110" lvl="1" indent="-440055" defTabSz="578358">
              <a:defRPr sz="1800"/>
            </a:pPr>
            <a:r>
              <a:rPr sz="3564"/>
              <a:t>Biased questions</a:t>
            </a:r>
          </a:p>
          <a:p>
            <a:pPr marL="1320165" lvl="2" indent="-440055" defTabSz="578358">
              <a:defRPr sz="1800"/>
            </a:pPr>
            <a:r>
              <a:rPr sz="3564"/>
              <a:t>“How horrible has Obamacare been for the US economy?”</a:t>
            </a:r>
          </a:p>
          <a:p>
            <a:pPr marL="1320165" lvl="2" indent="-440055" defTabSz="578358">
              <a:defRPr sz="1800"/>
            </a:pPr>
            <a:r>
              <a:rPr sz="3564"/>
              <a:t>“Is personal gun possession terrible for the safety of the US citizens?</a:t>
            </a:r>
          </a:p>
          <a:p>
            <a:pPr marL="440055" lvl="0" indent="-440055" defTabSz="578358">
              <a:defRPr sz="1800"/>
            </a:pPr>
            <a:r>
              <a:rPr sz="3564"/>
              <a:t>Questions that attempt to be clever and really long questions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1144290"/>
          </a:xfrm>
          <a:prstGeom prst="rect">
            <a:avLst/>
          </a:prstGeom>
        </p:spPr>
        <p:txBody>
          <a:bodyPr/>
          <a:lstStyle>
            <a:lvl1pPr defTabSz="414781">
              <a:defRPr sz="5680"/>
            </a:lvl1pPr>
          </a:lstStyle>
          <a:p>
            <a:pPr lvl="0">
              <a:defRPr sz="1800"/>
            </a:pPr>
            <a:r>
              <a:rPr sz="5680"/>
              <a:t>Advanced Structural Components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952500" y="2468165"/>
            <a:ext cx="11099800" cy="6421835"/>
          </a:xfrm>
          <a:prstGeom prst="rect">
            <a:avLst/>
          </a:prstGeom>
        </p:spPr>
        <p:txBody>
          <a:bodyPr anchor="t"/>
          <a:lstStyle/>
          <a:p>
            <a:pPr lvl="0">
              <a:defRPr sz="1800"/>
            </a:pPr>
            <a:r>
              <a:rPr sz="3600"/>
              <a:t>Question/burdens analysis</a:t>
            </a:r>
          </a:p>
          <a:p>
            <a:pPr lvl="0">
              <a:defRPr sz="1800"/>
            </a:pPr>
            <a:endParaRPr sz="3600"/>
          </a:p>
          <a:p>
            <a:pPr lvl="0">
              <a:defRPr sz="1800"/>
            </a:pPr>
            <a:r>
              <a:rPr sz="3600"/>
              <a:t>Substructure</a:t>
            </a:r>
          </a:p>
          <a:p>
            <a:pPr lvl="0">
              <a:defRPr sz="1800"/>
            </a:pPr>
            <a:endParaRPr sz="3600"/>
          </a:p>
          <a:p>
            <a:pPr lvl="0">
              <a:defRPr sz="1800"/>
            </a:pPr>
            <a:r>
              <a:rPr sz="3600"/>
              <a:t>Theoretical =&gt; Practical</a:t>
            </a:r>
          </a:p>
          <a:p>
            <a:pPr lvl="0">
              <a:defRPr sz="1800"/>
            </a:pPr>
            <a:endParaRPr sz="3600"/>
          </a:p>
          <a:p>
            <a:pPr lvl="0">
              <a:defRPr sz="1800"/>
            </a:pPr>
            <a:r>
              <a:rPr sz="3600"/>
              <a:t>The impact</a:t>
            </a:r>
          </a:p>
          <a:p>
            <a:pPr lvl="0">
              <a:defRPr sz="1800"/>
            </a:pPr>
            <a:endParaRPr sz="3600"/>
          </a:p>
          <a:p>
            <a:pPr lvl="0">
              <a:defRPr sz="1800"/>
            </a:pPr>
            <a:r>
              <a:rPr sz="3600"/>
              <a:t>Avoid the bleed!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1316567"/>
          </a:xfrm>
        </p:spPr>
        <p:txBody>
          <a:bodyPr/>
          <a:lstStyle/>
          <a:p>
            <a:r>
              <a:rPr lang="en-US" smtClean="0"/>
              <a:t>Why </a:t>
            </a:r>
            <a:r>
              <a:rPr lang="en-US" dirty="0" err="1" smtClean="0"/>
              <a:t>Extemp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1761067"/>
            <a:ext cx="11099800" cy="6286500"/>
          </a:xfrm>
        </p:spPr>
        <p:txBody>
          <a:bodyPr/>
          <a:lstStyle/>
          <a:p>
            <a:pPr>
              <a:lnSpc>
                <a:spcPct val="250000"/>
              </a:lnSpc>
            </a:pPr>
            <a:r>
              <a:rPr lang="en-US" dirty="0" smtClean="0"/>
              <a:t>Critical Research Skills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Improves student writing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Closest parallel to real class/real life skills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Fosters critical thinking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00283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1214967"/>
          </a:xfrm>
        </p:spPr>
        <p:txBody>
          <a:bodyPr>
            <a:normAutofit fontScale="90000"/>
          </a:bodyPr>
          <a:lstStyle/>
          <a:p>
            <a:r>
              <a:rPr lang="en-US" smtClean="0"/>
              <a:t>Getting Started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1858434"/>
            <a:ext cx="11099800" cy="62865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Introducing the category to kids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Incremental improvement is the name of the game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GET UP and SPEAK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1 minute impromptu casual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1 minute impromptu formal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2 minute prepared answers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Keep building upwards</a:t>
            </a:r>
          </a:p>
        </p:txBody>
      </p:sp>
    </p:spTree>
    <p:extLst>
      <p:ext uri="{BB962C8B-B14F-4D97-AF65-F5344CB8AC3E}">
        <p14:creationId xmlns:p14="http://schemas.microsoft.com/office/powerpoint/2010/main" val="6651656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1390303"/>
          </a:xfrm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 lvl="0">
              <a:defRPr sz="1800"/>
            </a:pPr>
            <a:r>
              <a:rPr sz="6640"/>
              <a:t>Speech Structure and Timing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952500" y="1787276"/>
            <a:ext cx="11099800" cy="7102725"/>
          </a:xfrm>
          <a:prstGeom prst="rect">
            <a:avLst/>
          </a:prstGeom>
        </p:spPr>
        <p:txBody>
          <a:bodyPr anchor="t"/>
          <a:lstStyle/>
          <a:p>
            <a:pPr marL="373379" lvl="0" indent="-373379" defTabSz="490727">
              <a:defRPr sz="1800"/>
            </a:pPr>
            <a:r>
              <a:rPr sz="3024" dirty="0"/>
              <a:t>AGD                                         0:00 - 0:40</a:t>
            </a:r>
          </a:p>
          <a:p>
            <a:pPr marL="373379" lvl="0" indent="-373379" defTabSz="490727">
              <a:defRPr sz="1800"/>
            </a:pPr>
            <a:endParaRPr sz="3024" dirty="0"/>
          </a:p>
          <a:p>
            <a:pPr marL="373379" lvl="0" indent="-373379" defTabSz="490727">
              <a:defRPr sz="1800"/>
            </a:pPr>
            <a:r>
              <a:rPr sz="3024" dirty="0"/>
              <a:t>Statement of Significance        0:40 - 0:50</a:t>
            </a:r>
          </a:p>
          <a:p>
            <a:pPr marL="373379" lvl="0" indent="-373379" defTabSz="490727">
              <a:defRPr sz="1800"/>
            </a:pPr>
            <a:endParaRPr sz="3024" dirty="0"/>
          </a:p>
          <a:p>
            <a:pPr marL="373379" lvl="0" indent="-373379" defTabSz="490727">
              <a:defRPr sz="1800"/>
            </a:pPr>
            <a:r>
              <a:rPr sz="3024" dirty="0"/>
              <a:t>The Question/Analysis/Menu   0:50 - 1:20</a:t>
            </a:r>
          </a:p>
          <a:p>
            <a:pPr marL="373379" lvl="0" indent="-373379" defTabSz="490727">
              <a:defRPr sz="1800"/>
            </a:pPr>
            <a:endParaRPr sz="3024" dirty="0"/>
          </a:p>
          <a:p>
            <a:pPr marL="373379" lvl="0" indent="-373379" defTabSz="490727">
              <a:defRPr sz="1800"/>
            </a:pPr>
            <a:r>
              <a:rPr sz="3024" dirty="0"/>
              <a:t>Area One                                  1:20 - 3:00</a:t>
            </a:r>
          </a:p>
          <a:p>
            <a:pPr marL="373379" lvl="0" indent="-373379" defTabSz="490727">
              <a:defRPr sz="1800"/>
            </a:pPr>
            <a:endParaRPr sz="3024" dirty="0"/>
          </a:p>
          <a:p>
            <a:pPr marL="373379" lvl="0" indent="-373379" defTabSz="490727">
              <a:defRPr sz="1800"/>
            </a:pPr>
            <a:r>
              <a:rPr sz="3024" dirty="0"/>
              <a:t>Area Two                                  3:00 - 4:40</a:t>
            </a:r>
          </a:p>
          <a:p>
            <a:pPr marL="373379" lvl="0" indent="-373379" defTabSz="490727">
              <a:defRPr sz="1800"/>
            </a:pPr>
            <a:endParaRPr sz="3024" dirty="0"/>
          </a:p>
          <a:p>
            <a:pPr marL="373379" lvl="0" indent="-373379" defTabSz="490727">
              <a:defRPr sz="1800"/>
            </a:pPr>
            <a:r>
              <a:rPr sz="3024" dirty="0"/>
              <a:t>Area Three                               4:40 - 6:20</a:t>
            </a:r>
          </a:p>
          <a:p>
            <a:pPr marL="373379" lvl="0" indent="-373379" defTabSz="490727">
              <a:defRPr sz="1800"/>
            </a:pPr>
            <a:endParaRPr sz="3024" dirty="0"/>
          </a:p>
          <a:p>
            <a:pPr marL="373379" lvl="0" indent="-373379" defTabSz="490727">
              <a:defRPr sz="1800"/>
            </a:pPr>
            <a:r>
              <a:rPr sz="3024" dirty="0"/>
              <a:t>The Recap                               6:20 - 6:40</a:t>
            </a:r>
          </a:p>
          <a:p>
            <a:pPr marL="373379" lvl="0" indent="-373379" defTabSz="490727">
              <a:defRPr sz="1800"/>
            </a:pPr>
            <a:endParaRPr sz="3024" dirty="0"/>
          </a:p>
          <a:p>
            <a:pPr marL="373379" lvl="0" indent="-373379" defTabSz="490727">
              <a:defRPr sz="1800"/>
            </a:pPr>
            <a:r>
              <a:rPr sz="3024" dirty="0"/>
              <a:t>The Conclusion with Button     6:40 - 7:00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109643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Extemp</a:t>
            </a:r>
            <a:r>
              <a:rPr lang="en-US" dirty="0" smtClean="0"/>
              <a:t> Practice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1540933"/>
            <a:ext cx="11099800" cy="7349067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Always start by speaking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Types of practices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News briefs/Topic Briefs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Full speech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Partial Speech/Drills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Filing </a:t>
            </a:r>
            <a:r>
              <a:rPr lang="en-US" dirty="0" smtClean="0"/>
              <a:t>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826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10625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Reading </a:t>
            </a:r>
            <a:r>
              <a:rPr lang="en-US" smtClean="0"/>
              <a:t>is Fundamental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1710267"/>
            <a:ext cx="11099800" cy="7179733"/>
          </a:xfrm>
        </p:spPr>
        <p:txBody>
          <a:bodyPr/>
          <a:lstStyle/>
          <a:p>
            <a:r>
              <a:rPr lang="en-US" dirty="0" smtClean="0"/>
              <a:t>Every day reading</a:t>
            </a:r>
          </a:p>
          <a:p>
            <a:pPr lvl="1"/>
            <a:r>
              <a:rPr lang="en-US" dirty="0" smtClean="0"/>
              <a:t>Front page of the local paper</a:t>
            </a:r>
          </a:p>
          <a:p>
            <a:pPr lvl="1"/>
            <a:r>
              <a:rPr lang="en-US" dirty="0" smtClean="0"/>
              <a:t>Front page of a major national paper</a:t>
            </a:r>
          </a:p>
          <a:p>
            <a:pPr lvl="1"/>
            <a:r>
              <a:rPr lang="en-US" dirty="0" smtClean="0"/>
              <a:t>“Front page” of google news</a:t>
            </a:r>
            <a:endParaRPr lang="en-US" dirty="0"/>
          </a:p>
          <a:p>
            <a:pPr marL="444500" lvl="1" indent="0">
              <a:buNone/>
            </a:pPr>
            <a:endParaRPr lang="en-US" dirty="0"/>
          </a:p>
          <a:p>
            <a:r>
              <a:rPr lang="en-US" dirty="0" smtClean="0"/>
              <a:t>Every week reading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news blurbs from the Economist</a:t>
            </a:r>
          </a:p>
          <a:p>
            <a:pPr lvl="1"/>
            <a:r>
              <a:rPr lang="en-US" dirty="0" smtClean="0"/>
              <a:t>One more in-depth reading on an area of interest/weakness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Every semester reading</a:t>
            </a:r>
          </a:p>
          <a:p>
            <a:pPr lvl="1"/>
            <a:r>
              <a:rPr lang="en-US" dirty="0" smtClean="0"/>
              <a:t>Book Group</a:t>
            </a:r>
          </a:p>
        </p:txBody>
      </p:sp>
    </p:spTree>
    <p:extLst>
      <p:ext uri="{BB962C8B-B14F-4D97-AF65-F5344CB8AC3E}">
        <p14:creationId xmlns:p14="http://schemas.microsoft.com/office/powerpoint/2010/main" val="18137805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948085"/>
          </a:xfrm>
          <a:prstGeom prst="rect">
            <a:avLst/>
          </a:prstGeom>
        </p:spPr>
        <p:txBody>
          <a:bodyPr/>
          <a:lstStyle>
            <a:lvl1pPr defTabSz="408940">
              <a:defRPr sz="5600"/>
            </a:lvl1pPr>
          </a:lstStyle>
          <a:p>
            <a:pPr lvl="0">
              <a:defRPr sz="1800"/>
            </a:pPr>
            <a:r>
              <a:rPr sz="5600"/>
              <a:t>Filing for Success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952500" y="1363860"/>
            <a:ext cx="11099800" cy="7526140"/>
          </a:xfrm>
          <a:prstGeom prst="rect">
            <a:avLst/>
          </a:prstGeom>
        </p:spPr>
        <p:txBody>
          <a:bodyPr anchor="t">
            <a:normAutofit lnSpcReduction="10000"/>
          </a:bodyPr>
          <a:lstStyle/>
          <a:p>
            <a:pPr marL="417829" lvl="0" indent="-417829" defTabSz="549148">
              <a:defRPr sz="1800"/>
            </a:pPr>
            <a:r>
              <a:rPr sz="3384" dirty="0">
                <a:latin typeface="Times New Roman"/>
                <a:ea typeface="Times New Roman"/>
                <a:cs typeface="Times New Roman"/>
                <a:sym typeface="Times New Roman"/>
              </a:rPr>
              <a:t>Source Variety</a:t>
            </a:r>
          </a:p>
          <a:p>
            <a:pPr marL="835660" lvl="1" indent="-417830" defTabSz="549148">
              <a:defRPr sz="1800"/>
            </a:pPr>
            <a:r>
              <a:rPr sz="3384" dirty="0">
                <a:latin typeface="Times New Roman"/>
                <a:ea typeface="Times New Roman"/>
                <a:cs typeface="Times New Roman"/>
                <a:sym typeface="Times New Roman"/>
              </a:rPr>
              <a:t>“Basic” Level Sources </a:t>
            </a:r>
          </a:p>
          <a:p>
            <a:pPr marL="1253489" lvl="2" indent="-417830" defTabSz="549148">
              <a:defRPr sz="1800"/>
            </a:pPr>
            <a:r>
              <a:rPr sz="3384" dirty="0">
                <a:latin typeface="Times New Roman"/>
                <a:ea typeface="Times New Roman"/>
                <a:cs typeface="Times New Roman"/>
                <a:sym typeface="Times New Roman"/>
              </a:rPr>
              <a:t>New York Times, Boston Globe, Wall Street Journal, LA Times,Time,  Christian Science Monitor, Economist</a:t>
            </a:r>
          </a:p>
          <a:p>
            <a:pPr marL="835660" lvl="1" indent="-417830" defTabSz="549148">
              <a:defRPr sz="1800"/>
            </a:pPr>
            <a:r>
              <a:rPr sz="3384" dirty="0">
                <a:latin typeface="Times New Roman"/>
                <a:ea typeface="Times New Roman"/>
                <a:cs typeface="Times New Roman"/>
                <a:sym typeface="Times New Roman"/>
              </a:rPr>
              <a:t>“Fun” Local Papers</a:t>
            </a:r>
          </a:p>
          <a:p>
            <a:pPr marL="1253489" lvl="2" indent="-417830" defTabSz="549148">
              <a:defRPr sz="1800"/>
            </a:pPr>
            <a:r>
              <a:rPr sz="3384" dirty="0">
                <a:latin typeface="Times New Roman"/>
                <a:ea typeface="Times New Roman"/>
                <a:cs typeface="Times New Roman"/>
                <a:sym typeface="Times New Roman"/>
              </a:rPr>
              <a:t>China Daily Star, Sacramento Bee, The Hill</a:t>
            </a:r>
          </a:p>
          <a:p>
            <a:pPr marL="835660" lvl="1" indent="-417830" defTabSz="549148">
              <a:defRPr sz="1800"/>
            </a:pPr>
            <a:r>
              <a:rPr sz="3384" dirty="0">
                <a:latin typeface="Times New Roman"/>
                <a:ea typeface="Times New Roman"/>
                <a:cs typeface="Times New Roman"/>
                <a:sym typeface="Times New Roman"/>
              </a:rPr>
              <a:t>Journal Articles</a:t>
            </a:r>
          </a:p>
          <a:p>
            <a:pPr marL="1253489" lvl="2" indent="-417830" defTabSz="549148">
              <a:defRPr sz="1800"/>
            </a:pPr>
            <a:r>
              <a:rPr sz="3384" dirty="0">
                <a:latin typeface="Times New Roman"/>
                <a:ea typeface="Times New Roman"/>
                <a:cs typeface="Times New Roman"/>
                <a:sym typeface="Times New Roman"/>
              </a:rPr>
              <a:t>Foreign Policy, Foreign Affairs, Harvard Law Review, Brown Journal of International Relations</a:t>
            </a:r>
          </a:p>
          <a:p>
            <a:pPr marL="1253489" lvl="2" indent="-417830" defTabSz="549148">
              <a:defRPr sz="1800"/>
            </a:pPr>
            <a:r>
              <a:rPr sz="3384" dirty="0">
                <a:latin typeface="Times New Roman"/>
                <a:ea typeface="Times New Roman"/>
                <a:cs typeface="Times New Roman"/>
                <a:sym typeface="Times New Roman"/>
              </a:rPr>
              <a:t>Books</a:t>
            </a:r>
          </a:p>
          <a:p>
            <a:pPr marL="1671320" lvl="3" indent="-417830" defTabSz="549148">
              <a:defRPr sz="1800"/>
            </a:pPr>
            <a:r>
              <a:rPr sz="3384" dirty="0">
                <a:latin typeface="Times New Roman"/>
                <a:ea typeface="Times New Roman"/>
                <a:cs typeface="Times New Roman"/>
                <a:sym typeface="Times New Roman"/>
              </a:rPr>
              <a:t>Freakonomics, The Clash of Civilizations, The Origins of Political Order, The Righteous Mind, The Logic of Collective Action, The World is Flat</a:t>
            </a:r>
          </a:p>
          <a:p>
            <a:pPr marL="835660" lvl="1" indent="-417830" defTabSz="549148">
              <a:defRPr sz="1800"/>
            </a:pPr>
            <a:r>
              <a:rPr sz="3384" dirty="0">
                <a:latin typeface="Times New Roman"/>
                <a:ea typeface="Times New Roman"/>
                <a:cs typeface="Times New Roman"/>
                <a:sym typeface="Times New Roman"/>
              </a:rPr>
              <a:t>Filing Structure</a:t>
            </a:r>
          </a:p>
          <a:p>
            <a:pPr marL="835660" lvl="1" indent="-417830" defTabSz="549148">
              <a:defRPr sz="1800"/>
            </a:pPr>
            <a:r>
              <a:rPr sz="3384" dirty="0">
                <a:latin typeface="Times New Roman"/>
                <a:ea typeface="Times New Roman"/>
                <a:cs typeface="Times New Roman"/>
                <a:sym typeface="Times New Roman"/>
              </a:rPr>
              <a:t>Know your Files!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1" build="p" bldLvl="5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1121073"/>
          </a:xfrm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6719"/>
              <a:t>Content/Structure Drills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xfrm>
            <a:off x="952500" y="1569987"/>
            <a:ext cx="11099800" cy="7320013"/>
          </a:xfrm>
          <a:prstGeom prst="rect">
            <a:avLst/>
          </a:prstGeom>
        </p:spPr>
        <p:txBody>
          <a:bodyPr anchor="t"/>
          <a:lstStyle/>
          <a:p>
            <a:pPr marL="0" lvl="0" indent="0">
              <a:buSzTx/>
              <a:buNone/>
              <a:defRPr sz="1800"/>
            </a:pPr>
            <a:r>
              <a:rPr sz="3600" dirty="0"/>
              <a:t>Working beyond giving full speeches</a:t>
            </a:r>
          </a:p>
          <a:p>
            <a:pPr lvl="0">
              <a:defRPr sz="1800"/>
            </a:pPr>
            <a:endParaRPr sz="3600" dirty="0"/>
          </a:p>
          <a:p>
            <a:pPr lvl="0">
              <a:defRPr sz="1800"/>
            </a:pPr>
            <a:r>
              <a:rPr sz="3600" dirty="0"/>
              <a:t>Which question and why?</a:t>
            </a:r>
          </a:p>
          <a:p>
            <a:pPr lvl="0">
              <a:defRPr sz="1800"/>
            </a:pPr>
            <a:r>
              <a:rPr sz="3600" dirty="0"/>
              <a:t>Rapid fire Answer/Menu</a:t>
            </a:r>
          </a:p>
          <a:p>
            <a:pPr lvl="0">
              <a:defRPr sz="1800"/>
            </a:pPr>
            <a:r>
              <a:rPr sz="3600" dirty="0"/>
              <a:t>AGD through menu</a:t>
            </a:r>
          </a:p>
          <a:p>
            <a:pPr lvl="0">
              <a:defRPr sz="1800"/>
            </a:pPr>
            <a:r>
              <a:rPr sz="3600" dirty="0"/>
              <a:t>Answer the question both ways</a:t>
            </a:r>
          </a:p>
          <a:p>
            <a:pPr lvl="0">
              <a:defRPr sz="1800"/>
            </a:pPr>
            <a:r>
              <a:rPr sz="3600" dirty="0"/>
              <a:t>Answer/Menu/Sources - talk through speech</a:t>
            </a:r>
          </a:p>
          <a:p>
            <a:pPr lvl="0">
              <a:defRPr sz="1800"/>
            </a:pPr>
            <a:r>
              <a:rPr sz="3600" dirty="0"/>
              <a:t>Post Speech Cross Examination</a:t>
            </a:r>
          </a:p>
          <a:p>
            <a:pPr lvl="0">
              <a:defRPr sz="1800"/>
            </a:pPr>
            <a:r>
              <a:rPr sz="3600" dirty="0"/>
              <a:t>Group Speeches</a:t>
            </a:r>
          </a:p>
          <a:p>
            <a:pPr lvl="0">
              <a:defRPr sz="1800"/>
            </a:pPr>
            <a:r>
              <a:rPr sz="3600" dirty="0"/>
              <a:t>Redos</a:t>
            </a:r>
          </a:p>
          <a:p>
            <a:pPr lvl="0">
              <a:defRPr sz="1800"/>
            </a:pPr>
            <a:r>
              <a:rPr sz="3600" dirty="0"/>
              <a:t>Timing Drill</a:t>
            </a:r>
          </a:p>
          <a:p>
            <a:pPr lvl="0">
              <a:defRPr sz="1800"/>
            </a:pPr>
            <a:r>
              <a:rPr sz="3600" dirty="0"/>
              <a:t>Book group</a:t>
            </a:r>
          </a:p>
          <a:p>
            <a:pPr lvl="0">
              <a:defRPr sz="1800"/>
            </a:pPr>
            <a:r>
              <a:rPr sz="3600" dirty="0"/>
              <a:t>‘Everyone is an expert’ discussion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1041450"/>
          </a:xfrm>
          <a:prstGeom prst="rect">
            <a:avLst/>
          </a:prstGeom>
        </p:spPr>
        <p:txBody>
          <a:bodyPr/>
          <a:lstStyle>
            <a:lvl1pPr defTabSz="455675">
              <a:defRPr sz="6240"/>
            </a:lvl1pPr>
          </a:lstStyle>
          <a:p>
            <a:pPr lvl="0">
              <a:defRPr sz="1800"/>
            </a:pPr>
            <a:r>
              <a:rPr sz="6240"/>
              <a:t>Thoughts on Presentation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952500" y="1553418"/>
            <a:ext cx="11099800" cy="7336582"/>
          </a:xfrm>
          <a:prstGeom prst="rect">
            <a:avLst/>
          </a:prstGeom>
        </p:spPr>
        <p:txBody>
          <a:bodyPr anchor="t"/>
          <a:lstStyle/>
          <a:p>
            <a:pPr lvl="0">
              <a:defRPr sz="1800"/>
            </a:pPr>
            <a:r>
              <a:rPr sz="3600" dirty="0"/>
              <a:t>Preparing Intros without getting “canned”</a:t>
            </a:r>
          </a:p>
          <a:p>
            <a:pPr lvl="0">
              <a:defRPr sz="1800"/>
            </a:pPr>
            <a:r>
              <a:rPr sz="3600" dirty="0"/>
              <a:t>Not every kid is a comedian…or Walter Cronkite</a:t>
            </a:r>
          </a:p>
          <a:p>
            <a:pPr lvl="1">
              <a:defRPr sz="1800"/>
            </a:pPr>
            <a:r>
              <a:rPr sz="3600" dirty="0"/>
              <a:t>The joys of self-deprecating humor</a:t>
            </a:r>
          </a:p>
          <a:p>
            <a:pPr lvl="1">
              <a:defRPr sz="1800"/>
            </a:pPr>
            <a:r>
              <a:rPr sz="3600" dirty="0"/>
              <a:t>Source commentary</a:t>
            </a:r>
          </a:p>
          <a:p>
            <a:pPr lvl="1">
              <a:defRPr sz="1800"/>
            </a:pPr>
            <a:r>
              <a:rPr sz="3600" dirty="0"/>
              <a:t>Acknowledge the elephant in the room</a:t>
            </a:r>
          </a:p>
          <a:p>
            <a:pPr lvl="0">
              <a:defRPr sz="1800"/>
            </a:pPr>
            <a:r>
              <a:rPr sz="3600" dirty="0"/>
              <a:t>Fluency skills</a:t>
            </a:r>
          </a:p>
          <a:p>
            <a:pPr lvl="1">
              <a:defRPr sz="1800"/>
            </a:pPr>
            <a:r>
              <a:rPr sz="3600" dirty="0"/>
              <a:t>redos and restarts</a:t>
            </a:r>
          </a:p>
          <a:p>
            <a:pPr lvl="1">
              <a:defRPr sz="1800"/>
            </a:pPr>
            <a:r>
              <a:rPr sz="3600" dirty="0"/>
              <a:t>speed ups and slow downs</a:t>
            </a:r>
          </a:p>
          <a:p>
            <a:pPr lvl="0">
              <a:defRPr sz="1800"/>
            </a:pPr>
            <a:r>
              <a:rPr sz="3600" dirty="0"/>
              <a:t>Crutch words</a:t>
            </a:r>
          </a:p>
          <a:p>
            <a:pPr lvl="0">
              <a:defRPr sz="1800"/>
            </a:pPr>
            <a:r>
              <a:rPr sz="3600" dirty="0"/>
              <a:t>The gesture box and gesture drills</a:t>
            </a:r>
          </a:p>
          <a:p>
            <a:pPr lvl="0">
              <a:defRPr sz="1800"/>
            </a:pPr>
            <a:r>
              <a:rPr sz="3600" dirty="0"/>
              <a:t>Stance and walking</a:t>
            </a:r>
          </a:p>
          <a:p>
            <a:pPr lvl="0">
              <a:defRPr sz="1800"/>
            </a:pPr>
            <a:r>
              <a:rPr sz="3600" dirty="0"/>
              <a:t>Use of jargon, policy words and name dropping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1267</TotalTime>
  <Words>663</Words>
  <Application>Microsoft Office PowerPoint</Application>
  <PresentationFormat>Custom</PresentationFormat>
  <Paragraphs>142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Helvetica Light</vt:lpstr>
      <vt:lpstr>Helvetica Neue</vt:lpstr>
      <vt:lpstr>Times New Roman</vt:lpstr>
      <vt:lpstr>White</vt:lpstr>
      <vt:lpstr>DSDL Workshop  Coaching Extemp Joe Vaughan  jvaughan@scarsdaleschools.org</vt:lpstr>
      <vt:lpstr>Why Extemp?</vt:lpstr>
      <vt:lpstr>Getting Started</vt:lpstr>
      <vt:lpstr>Speech Structure and Timing</vt:lpstr>
      <vt:lpstr>Extemp Practice</vt:lpstr>
      <vt:lpstr>Reading is Fundamental</vt:lpstr>
      <vt:lpstr>Filing for Success</vt:lpstr>
      <vt:lpstr>Content/Structure Drills</vt:lpstr>
      <vt:lpstr>Thoughts on Presentation</vt:lpstr>
      <vt:lpstr>PowerPoint Presentation</vt:lpstr>
      <vt:lpstr>PowerPoint Presentation</vt:lpstr>
      <vt:lpstr>Selecting the Right Question</vt:lpstr>
      <vt:lpstr>PowerPoint Presentation</vt:lpstr>
      <vt:lpstr>PowerPoint Presentation</vt:lpstr>
      <vt:lpstr>Advanced Structural Components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CHSAA Conference  Advanced Extemp  Joe Vaughan jvaughan@scarsdaleschools.org</dc:title>
  <dc:creator>Brittanie McNeil</dc:creator>
  <cp:lastModifiedBy>Brittanie McNeil</cp:lastModifiedBy>
  <cp:revision>13</cp:revision>
  <dcterms:modified xsi:type="dcterms:W3CDTF">2016-09-06T14:06:29Z</dcterms:modified>
</cp:coreProperties>
</file>